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7" r:id="rId19"/>
    <p:sldId id="268" r:id="rId20"/>
    <p:sldId id="277" r:id="rId21"/>
    <p:sldId id="278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2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1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9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01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091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61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45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44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66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0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60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8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2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90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81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9" r:id="rId6"/>
    <p:sldLayoutId id="2147483695" r:id="rId7"/>
    <p:sldLayoutId id="2147483696" r:id="rId8"/>
    <p:sldLayoutId id="2147483697" r:id="rId9"/>
    <p:sldLayoutId id="2147483698" r:id="rId10"/>
    <p:sldLayoutId id="2147483688" r:id="rId11"/>
    <p:sldLayoutId id="2147483699" r:id="rId12"/>
    <p:sldLayoutId id="2147483704" r:id="rId13"/>
    <p:sldLayoutId id="2147483700" r:id="rId14"/>
    <p:sldLayoutId id="2147483701" r:id="rId15"/>
    <p:sldLayoutId id="2147483702" r:id="rId16"/>
    <p:sldLayoutId id="2147483703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3"/><Relationship Id="rId1" Type="http://schemas.openxmlformats.org/officeDocument/2006/relationships/audi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microsoft.com/office/2007/relationships/media" Target="../media/media16.mp3"/><Relationship Id="rId1" Type="http://schemas.openxmlformats.org/officeDocument/2006/relationships/audi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9.png"/><Relationship Id="rId2" Type="http://schemas.microsoft.com/office/2007/relationships/media" Target="../media/media18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microsoft.com/office/2007/relationships/media" Target="../media/media19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8.png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microsoft.com/office/2007/relationships/media" Target="../media/media21.mp3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8.png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microsoft.com/office/2007/relationships/media" Target="../media/media23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5.mp3"/><Relationship Id="rId1" Type="http://schemas.openxmlformats.org/officeDocument/2006/relationships/audio" Target="NULL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3"/><Relationship Id="rId7" Type="http://schemas.openxmlformats.org/officeDocument/2006/relationships/image" Target="../media/image9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153378C5-16B9-4AF1-9EB2-3CB6FBEF91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60" b="11926"/>
          <a:stretch/>
        </p:blipFill>
        <p:spPr>
          <a:xfrm>
            <a:off x="3342640" y="0"/>
            <a:ext cx="12191980" cy="6857990"/>
          </a:xfrm>
          <a:prstGeom prst="parallelogram">
            <a:avLst>
              <a:gd name="adj" fmla="val 49000"/>
            </a:avLst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358877-06A0-48D4-936A-DB74BA0903CC}"/>
              </a:ext>
            </a:extLst>
          </p:cNvPr>
          <p:cNvSpPr txBox="1"/>
          <p:nvPr/>
        </p:nvSpPr>
        <p:spPr>
          <a:xfrm>
            <a:off x="752883" y="314116"/>
            <a:ext cx="492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Inteligência Artificial</a:t>
            </a:r>
          </a:p>
          <a:p>
            <a:r>
              <a:rPr lang="pt-BR" sz="3600" b="1" dirty="0"/>
              <a:t>		</a:t>
            </a:r>
            <a:r>
              <a:rPr lang="pt-BR" sz="2000" b="1" dirty="0"/>
              <a:t>feat. Johannes von Lochter</a:t>
            </a:r>
            <a:endParaRPr lang="pt-BR" sz="36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9E09AD-8090-454D-BA6E-CA9E361093B7}"/>
              </a:ext>
            </a:extLst>
          </p:cNvPr>
          <p:cNvSpPr txBox="1"/>
          <p:nvPr/>
        </p:nvSpPr>
        <p:spPr>
          <a:xfrm>
            <a:off x="347338" y="4264476"/>
            <a:ext cx="2548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b="1" dirty="0"/>
              <a:t>Grupo</a:t>
            </a:r>
          </a:p>
          <a:p>
            <a:endParaRPr lang="pt-BR" sz="2000" b="1" dirty="0"/>
          </a:p>
          <a:p>
            <a:r>
              <a:rPr lang="pt-BR" sz="2000" dirty="0"/>
              <a:t>Alexsander de Andrade</a:t>
            </a:r>
          </a:p>
          <a:p>
            <a:r>
              <a:rPr lang="pt-BR" sz="2000" dirty="0"/>
              <a:t>David Oliveira</a:t>
            </a:r>
          </a:p>
          <a:p>
            <a:r>
              <a:rPr lang="pt-BR" sz="2000" dirty="0"/>
              <a:t>Eduardo Garcia </a:t>
            </a:r>
          </a:p>
          <a:p>
            <a:r>
              <a:rPr lang="pt-BR" sz="2000" dirty="0"/>
              <a:t>Rafael Santos</a:t>
            </a:r>
          </a:p>
          <a:p>
            <a:r>
              <a:rPr lang="pt-BR" sz="2000" dirty="0"/>
              <a:t>Lorene Fadel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28217C-1AF0-4A55-95EA-ECFB467450B1}"/>
              </a:ext>
            </a:extLst>
          </p:cNvPr>
          <p:cNvSpPr txBox="1"/>
          <p:nvPr/>
        </p:nvSpPr>
        <p:spPr>
          <a:xfrm>
            <a:off x="405848" y="2228666"/>
            <a:ext cx="4705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Análise de Emoções em Brinquedos </a:t>
            </a:r>
          </a:p>
          <a:p>
            <a:pPr algn="ctr"/>
            <a:r>
              <a:rPr lang="pt-BR" sz="2400" b="1" dirty="0"/>
              <a:t>de Parques de Diversões</a:t>
            </a:r>
          </a:p>
        </p:txBody>
      </p:sp>
      <p:pic>
        <p:nvPicPr>
          <p:cNvPr id="9" name="PT1">
            <a:hlinkClick r:id="" action="ppaction://media"/>
            <a:extLst>
              <a:ext uri="{FF2B5EF4-FFF2-40B4-BE49-F238E27FC236}">
                <a16:creationId xmlns:a16="http://schemas.microsoft.com/office/drawing/2014/main" id="{8D376EF5-2CF8-43FA-9C17-CB534608788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121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61595" y="637062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43185"/>
      </p:ext>
    </p:extLst>
  </p:cSld>
  <p:clrMapOvr>
    <a:masterClrMapping/>
  </p:clrMapOvr>
  <p:transition spd="med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75755" y="2953174"/>
            <a:ext cx="4488916" cy="694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Função </a:t>
            </a:r>
            <a:r>
              <a:rPr lang="en-US" sz="4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resetValue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T11">
            <a:hlinkClick r:id="" action="ppaction://media"/>
            <a:extLst>
              <a:ext uri="{FF2B5EF4-FFF2-40B4-BE49-F238E27FC236}">
                <a16:creationId xmlns:a16="http://schemas.microsoft.com/office/drawing/2014/main" id="{3EFFCCE7-54C6-419F-B0F7-86CF20A0571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6" end="8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6320" y="6482080"/>
            <a:ext cx="487363" cy="48736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9F24BC-BDA2-4674-B5D8-A965549BDA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62" t="16961" r="2762" b="14492"/>
          <a:stretch/>
        </p:blipFill>
        <p:spPr>
          <a:xfrm>
            <a:off x="5272820" y="1905000"/>
            <a:ext cx="6089120" cy="2331720"/>
          </a:xfrm>
          <a:prstGeom prst="roundRect">
            <a:avLst>
              <a:gd name="adj" fmla="val 8050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4509130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409448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Criação do Report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014FE2-A9C9-4113-9C0E-C777C5E67F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" t="1586" b="1029"/>
          <a:stretch/>
        </p:blipFill>
        <p:spPr>
          <a:xfrm>
            <a:off x="314960" y="2279967"/>
            <a:ext cx="6146800" cy="2495234"/>
          </a:xfrm>
          <a:prstGeom prst="roundRect">
            <a:avLst>
              <a:gd name="adj" fmla="val 9133"/>
            </a:avLst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805A42-F9C6-49E2-8EAF-2B1D4C3AB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1" r="20353"/>
          <a:stretch/>
        </p:blipFill>
        <p:spPr>
          <a:xfrm>
            <a:off x="6736079" y="1318577"/>
            <a:ext cx="5140961" cy="4810125"/>
          </a:xfrm>
          <a:prstGeom prst="roundRect">
            <a:avLst>
              <a:gd name="adj" fmla="val 6528"/>
            </a:avLst>
          </a:prstGeom>
        </p:spPr>
      </p:pic>
      <p:pic>
        <p:nvPicPr>
          <p:cNvPr id="7" name="PT12">
            <a:hlinkClick r:id="" action="ppaction://media"/>
            <a:extLst>
              <a:ext uri="{FF2B5EF4-FFF2-40B4-BE49-F238E27FC236}">
                <a16:creationId xmlns:a16="http://schemas.microsoft.com/office/drawing/2014/main" id="{AA7766DD-BB86-45F4-8F7C-07BA248AE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26633" y="652335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96824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17170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5BF6CE-8253-471E-8046-D4A421B31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" t="2975" r="2082" b="2788"/>
          <a:stretch/>
        </p:blipFill>
        <p:spPr>
          <a:xfrm>
            <a:off x="1838959" y="767873"/>
            <a:ext cx="9010744" cy="5602763"/>
          </a:xfrm>
          <a:prstGeom prst="roundRect">
            <a:avLst>
              <a:gd name="adj" fmla="val 4053"/>
            </a:avLst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19ABC4B-1C36-4C39-BFE1-A56D62C47557}"/>
              </a:ext>
            </a:extLst>
          </p:cNvPr>
          <p:cNvSpPr txBox="1"/>
          <p:nvPr/>
        </p:nvSpPr>
        <p:spPr>
          <a:xfrm>
            <a:off x="0" y="767874"/>
            <a:ext cx="17170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Pt. 1</a:t>
            </a:r>
          </a:p>
        </p:txBody>
      </p:sp>
      <p:pic>
        <p:nvPicPr>
          <p:cNvPr id="9" name="PT13">
            <a:hlinkClick r:id="" action="ppaction://media"/>
            <a:extLst>
              <a:ext uri="{FF2B5EF4-FFF2-40B4-BE49-F238E27FC236}">
                <a16:creationId xmlns:a16="http://schemas.microsoft.com/office/drawing/2014/main" id="{3574E8DB-DFBB-4B57-A0F9-AE86A636A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58078" y="63706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38632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17170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9ABC4B-1C36-4C39-BFE1-A56D62C47557}"/>
              </a:ext>
            </a:extLst>
          </p:cNvPr>
          <p:cNvSpPr txBox="1"/>
          <p:nvPr/>
        </p:nvSpPr>
        <p:spPr>
          <a:xfrm>
            <a:off x="0" y="767874"/>
            <a:ext cx="17170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Pt. 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F706154-F25B-441E-8B39-DBAC85981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35"/>
          <a:stretch/>
        </p:blipFill>
        <p:spPr>
          <a:xfrm>
            <a:off x="81280" y="1903412"/>
            <a:ext cx="6096000" cy="3829050"/>
          </a:xfrm>
          <a:prstGeom prst="roundRect">
            <a:avLst>
              <a:gd name="adj" fmla="val 7380"/>
            </a:avLst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EEA0B7-166C-423C-AF45-ED6A66A8E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8" r="1545"/>
          <a:stretch/>
        </p:blipFill>
        <p:spPr>
          <a:xfrm>
            <a:off x="6309360" y="1265237"/>
            <a:ext cx="5730240" cy="5105400"/>
          </a:xfrm>
          <a:prstGeom prst="roundRect">
            <a:avLst>
              <a:gd name="adj" fmla="val 4130"/>
            </a:avLst>
          </a:prstGeom>
        </p:spPr>
      </p:pic>
      <p:pic>
        <p:nvPicPr>
          <p:cNvPr id="14" name="PT14">
            <a:hlinkClick r:id="" action="ppaction://media"/>
            <a:extLst>
              <a:ext uri="{FF2B5EF4-FFF2-40B4-BE49-F238E27FC236}">
                <a16:creationId xmlns:a16="http://schemas.microsoft.com/office/drawing/2014/main" id="{1DF041C3-25C4-4BFF-93D5-877050646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318" y="6614318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9894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1447602" y="2649220"/>
            <a:ext cx="9296795" cy="15595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Resultados</a:t>
            </a:r>
            <a:endParaRPr lang="en-US" sz="7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2" name="PT15">
            <a:hlinkClick r:id="" action="ppaction://media"/>
            <a:extLst>
              <a:ext uri="{FF2B5EF4-FFF2-40B4-BE49-F238E27FC236}">
                <a16:creationId xmlns:a16="http://schemas.microsoft.com/office/drawing/2014/main" id="{266FAA1A-B8EF-4FE3-9BCD-A46ADD20C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85040" y="63706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1986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T16">
            <a:hlinkClick r:id="" action="ppaction://media"/>
            <a:extLst>
              <a:ext uri="{FF2B5EF4-FFF2-40B4-BE49-F238E27FC236}">
                <a16:creationId xmlns:a16="http://schemas.microsoft.com/office/drawing/2014/main" id="{43DB09A8-2165-4173-992D-D0FCE6DFF72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44" end="10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6635" y="6370638"/>
            <a:ext cx="487363" cy="4873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BA4AC8-8828-4964-866E-B5AD2B17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97" y="274320"/>
            <a:ext cx="4451032" cy="431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728200-F6AF-4496-8947-AEDE29830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751" y="1082647"/>
            <a:ext cx="4753809" cy="469270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DACE69-DB3F-4FDE-9D21-573804927C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86" t="839" b="-202"/>
          <a:stretch/>
        </p:blipFill>
        <p:spPr>
          <a:xfrm>
            <a:off x="7142480" y="1810887"/>
            <a:ext cx="4835123" cy="47727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3DB905-4791-4669-B1B8-C87ADE6D9FAF}"/>
              </a:ext>
            </a:extLst>
          </p:cNvPr>
          <p:cNvSpPr txBox="1"/>
          <p:nvPr/>
        </p:nvSpPr>
        <p:spPr>
          <a:xfrm>
            <a:off x="9560041" y="0"/>
            <a:ext cx="17170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1728903423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3DB905-4791-4669-B1B8-C87ADE6D9FAF}"/>
              </a:ext>
            </a:extLst>
          </p:cNvPr>
          <p:cNvSpPr txBox="1"/>
          <p:nvPr/>
        </p:nvSpPr>
        <p:spPr>
          <a:xfrm>
            <a:off x="1116434" y="395545"/>
            <a:ext cx="3382832" cy="3499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Matrix de Correlação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DE92E9-8227-4BA4-8448-BD7DB4BB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016" y="1269593"/>
            <a:ext cx="6445992" cy="4318813"/>
          </a:xfrm>
          <a:prstGeom prst="rect">
            <a:avLst/>
          </a:prstGeom>
        </p:spPr>
      </p:pic>
      <p:pic>
        <p:nvPicPr>
          <p:cNvPr id="6" name="PT17">
            <a:hlinkClick r:id="" action="ppaction://media"/>
            <a:extLst>
              <a:ext uri="{FF2B5EF4-FFF2-40B4-BE49-F238E27FC236}">
                <a16:creationId xmlns:a16="http://schemas.microsoft.com/office/drawing/2014/main" id="{BA337FD9-B1F3-4077-A837-287B81850DB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5" end="12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03048" y="661431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15734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6504972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Árvore Classificador de Gênero</a:t>
            </a:r>
          </a:p>
        </p:txBody>
      </p:sp>
      <p:pic>
        <p:nvPicPr>
          <p:cNvPr id="2" name="PT18">
            <a:hlinkClick r:id="" action="ppaction://media"/>
            <a:extLst>
              <a:ext uri="{FF2B5EF4-FFF2-40B4-BE49-F238E27FC236}">
                <a16:creationId xmlns:a16="http://schemas.microsoft.com/office/drawing/2014/main" id="{EDFDDFDA-F63D-4C19-B7A9-5BA9550DEF1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7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92714" y="6614318"/>
            <a:ext cx="487362" cy="487363"/>
          </a:xfrm>
          <a:prstGeom prst="rect">
            <a:avLst/>
          </a:prstGeom>
        </p:spPr>
      </p:pic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C963BA74-3EE6-4100-BC81-B7DCB16CCD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2166.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616" y="1239667"/>
            <a:ext cx="1075876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3886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8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-1" y="218333"/>
            <a:ext cx="8958806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Árvore Classificador de Emoções - Homem</a:t>
            </a:r>
          </a:p>
        </p:txBody>
      </p:sp>
      <p:pic>
        <p:nvPicPr>
          <p:cNvPr id="7" name="Gravação de Tela 6">
            <a:hlinkClick r:id="" action="ppaction://media"/>
            <a:extLst>
              <a:ext uri="{FF2B5EF4-FFF2-40B4-BE49-F238E27FC236}">
                <a16:creationId xmlns:a16="http://schemas.microsoft.com/office/drawing/2014/main" id="{A74D3F15-AF4B-41C5-8C8E-D8E92DA9F1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2.541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616" y="1239667"/>
            <a:ext cx="10758767" cy="5400000"/>
          </a:xfrm>
          <a:prstGeom prst="rect">
            <a:avLst/>
          </a:prstGeom>
        </p:spPr>
      </p:pic>
      <p:pic>
        <p:nvPicPr>
          <p:cNvPr id="8" name="PT19">
            <a:hlinkClick r:id="" action="ppaction://media"/>
            <a:extLst>
              <a:ext uri="{FF2B5EF4-FFF2-40B4-BE49-F238E27FC236}">
                <a16:creationId xmlns:a16="http://schemas.microsoft.com/office/drawing/2014/main" id="{9EAF41B3-4D34-476B-97A4-16E3EB31EA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036" end="88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84888" y="6614319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03128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104172" y="218333"/>
            <a:ext cx="8518967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Árvore Classificador de Emoções - Mulher</a:t>
            </a:r>
          </a:p>
        </p:txBody>
      </p:sp>
      <p:pic>
        <p:nvPicPr>
          <p:cNvPr id="2" name="Gravação de Tela 1">
            <a:hlinkClick r:id="" action="ppaction://media"/>
            <a:extLst>
              <a:ext uri="{FF2B5EF4-FFF2-40B4-BE49-F238E27FC236}">
                <a16:creationId xmlns:a16="http://schemas.microsoft.com/office/drawing/2014/main" id="{C3129816-A05D-40CB-8DBB-7EB58D3E14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32.857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617" y="1239667"/>
            <a:ext cx="10758766" cy="5400000"/>
          </a:xfrm>
          <a:prstGeom prst="rect">
            <a:avLst/>
          </a:prstGeom>
        </p:spPr>
      </p:pic>
      <p:pic>
        <p:nvPicPr>
          <p:cNvPr id="3" name="PT20">
            <a:hlinkClick r:id="" action="ppaction://media"/>
            <a:extLst>
              <a:ext uri="{FF2B5EF4-FFF2-40B4-BE49-F238E27FC236}">
                <a16:creationId xmlns:a16="http://schemas.microsoft.com/office/drawing/2014/main" id="{01102D69-BDA6-489C-A9FA-1D2EADF0DC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069" end="53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00779" y="66396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8952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302781" y="333514"/>
            <a:ext cx="6650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Objetivo e Funcionamento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CFF66B-2121-4854-A6ED-7EF10C799E6A}"/>
              </a:ext>
            </a:extLst>
          </p:cNvPr>
          <p:cNvSpPr txBox="1"/>
          <p:nvPr/>
        </p:nvSpPr>
        <p:spPr>
          <a:xfrm>
            <a:off x="873760" y="2172454"/>
            <a:ext cx="10749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Analisar as emoções resultantes em determinados brinquedos com a intenção de comparar que as emoções previamente esperadas como resposta, desta forma, comprovando o funcionamento do brinquedo ou ajustando-o para melhor experiencia do usuário. </a:t>
            </a:r>
          </a:p>
        </p:txBody>
      </p:sp>
      <p:pic>
        <p:nvPicPr>
          <p:cNvPr id="7" name="PT2">
            <a:hlinkClick r:id="" action="ppaction://media"/>
            <a:extLst>
              <a:ext uri="{FF2B5EF4-FFF2-40B4-BE49-F238E27FC236}">
                <a16:creationId xmlns:a16="http://schemas.microsoft.com/office/drawing/2014/main" id="{1047CFB1-EB06-4129-B2FA-0AFA764B4B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3" end="15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8073" y="606552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1012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2218864" y="2855362"/>
            <a:ext cx="7754271" cy="114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Resultados de Acurácia </a:t>
            </a:r>
            <a:endParaRPr lang="en-US" sz="7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3" name="PT21">
            <a:hlinkClick r:id="" action="ppaction://media"/>
            <a:extLst>
              <a:ext uri="{FF2B5EF4-FFF2-40B4-BE49-F238E27FC236}">
                <a16:creationId xmlns:a16="http://schemas.microsoft.com/office/drawing/2014/main" id="{7002D579-C425-49A5-A355-79BD49991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85572" y="66143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07786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2218864" y="2855362"/>
            <a:ext cx="7754271" cy="11472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Conclusão</a:t>
            </a:r>
            <a:endParaRPr lang="en-US" sz="7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2" name="PT22">
            <a:hlinkClick r:id="" action="ppaction://media"/>
            <a:extLst>
              <a:ext uri="{FF2B5EF4-FFF2-40B4-BE49-F238E27FC236}">
                <a16:creationId xmlns:a16="http://schemas.microsoft.com/office/drawing/2014/main" id="{57CDFE1E-8CAC-49A9-91DA-1B891ADDBBB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72" end="12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28600" y="71866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08087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83378" y="2282614"/>
            <a:ext cx="4488916" cy="18829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Importação de Bibliotecas</a:t>
            </a:r>
          </a:p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e</a:t>
            </a:r>
          </a:p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Variáveis Globais 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6A5BAD-07FC-487A-958E-578D5D5A7D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81" t="1672" r="2103" b="5138"/>
          <a:stretch/>
        </p:blipFill>
        <p:spPr>
          <a:xfrm>
            <a:off x="4837672" y="1297271"/>
            <a:ext cx="7172326" cy="2828385"/>
          </a:xfrm>
          <a:prstGeom prst="roundRect">
            <a:avLst>
              <a:gd name="adj" fmla="val 4566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8" name="PT3">
            <a:hlinkClick r:id="" action="ppaction://media"/>
            <a:extLst>
              <a:ext uri="{FF2B5EF4-FFF2-40B4-BE49-F238E27FC236}">
                <a16:creationId xmlns:a16="http://schemas.microsoft.com/office/drawing/2014/main" id="{020B5D49-0544-4AA4-9367-78C915A16BE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2" end="125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74001" y="5306729"/>
            <a:ext cx="487363" cy="48736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AA9BD09-D97C-4CA9-A965-90B4029787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52" r="3202" b="12508"/>
          <a:stretch/>
        </p:blipFill>
        <p:spPr>
          <a:xfrm>
            <a:off x="4837672" y="4568614"/>
            <a:ext cx="7172326" cy="738115"/>
          </a:xfrm>
          <a:prstGeom prst="round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5" name="PT4">
            <a:hlinkClick r:id="" action="ppaction://media"/>
            <a:extLst>
              <a:ext uri="{FF2B5EF4-FFF2-40B4-BE49-F238E27FC236}">
                <a16:creationId xmlns:a16="http://schemas.microsoft.com/office/drawing/2014/main" id="{E7C5C4E1-E7E3-44B7-AC70-F95A3239C7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74002" y="599503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4510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8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85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-101600" y="218333"/>
            <a:ext cx="645160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Função </a:t>
            </a:r>
            <a:r>
              <a:rPr lang="pt-BR" sz="4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organizeDataframes</a:t>
            </a:r>
            <a:r>
              <a:rPr lang="pt-BR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0845C-65E4-4EE3-9E08-535009528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" t="1563" r="46414" b="31975"/>
          <a:stretch/>
        </p:blipFill>
        <p:spPr>
          <a:xfrm>
            <a:off x="589280" y="1422399"/>
            <a:ext cx="5059680" cy="4551681"/>
          </a:xfrm>
          <a:prstGeom prst="roundRect">
            <a:avLst>
              <a:gd name="adj" fmla="val 7024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67AD1A-BFE6-4D49-8E51-3828ACAD1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0" t="67838" r="43443" b="1116"/>
          <a:stretch/>
        </p:blipFill>
        <p:spPr>
          <a:xfrm>
            <a:off x="6096000" y="2428240"/>
            <a:ext cx="5181600" cy="2126138"/>
          </a:xfrm>
          <a:prstGeom prst="roundRect">
            <a:avLst>
              <a:gd name="adj" fmla="val 7024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0" name="PT5">
            <a:hlinkClick r:id="" action="ppaction://media"/>
            <a:extLst>
              <a:ext uri="{FF2B5EF4-FFF2-40B4-BE49-F238E27FC236}">
                <a16:creationId xmlns:a16="http://schemas.microsoft.com/office/drawing/2014/main" id="{B6DE2249-41CF-4E9B-948E-60DE42598D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4560" y="60972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2190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-101600" y="218333"/>
            <a:ext cx="587248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Função </a:t>
            </a:r>
            <a:r>
              <a:rPr lang="pt-BR" sz="4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generateFeatures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D9D789-503D-4E26-83E0-55FD36BDA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5" t="1760" r="6850" b="5956"/>
          <a:stretch/>
        </p:blipFill>
        <p:spPr>
          <a:xfrm>
            <a:off x="152399" y="1349851"/>
            <a:ext cx="5618481" cy="4693921"/>
          </a:xfrm>
          <a:prstGeom prst="roundRect">
            <a:avLst>
              <a:gd name="adj" fmla="val 3247"/>
            </a:avLst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BB79D5-0D43-4C03-8341-647BF1424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5" t="1" r="3561" b="98"/>
          <a:stretch/>
        </p:blipFill>
        <p:spPr>
          <a:xfrm>
            <a:off x="6014720" y="1203721"/>
            <a:ext cx="6024881" cy="4986179"/>
          </a:xfrm>
          <a:prstGeom prst="roundRect">
            <a:avLst>
              <a:gd name="adj" fmla="val 4046"/>
            </a:avLst>
          </a:prstGeom>
        </p:spPr>
      </p:pic>
      <p:pic>
        <p:nvPicPr>
          <p:cNvPr id="12" name="PT6">
            <a:hlinkClick r:id="" action="ppaction://media"/>
            <a:extLst>
              <a:ext uri="{FF2B5EF4-FFF2-40B4-BE49-F238E27FC236}">
                <a16:creationId xmlns:a16="http://schemas.microsoft.com/office/drawing/2014/main" id="{CBFD18D3-3ACA-45C4-9E1E-29341F6E8A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5" end="93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16473" y="63706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29207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75755" y="2953174"/>
            <a:ext cx="4488916" cy="694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Função splitAudio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0C93F-FC6E-4441-8F27-179D88DDB3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11061" r="1202" b="5690"/>
          <a:stretch/>
        </p:blipFill>
        <p:spPr>
          <a:xfrm>
            <a:off x="5416475" y="1137142"/>
            <a:ext cx="6014720" cy="4583715"/>
          </a:xfrm>
          <a:prstGeom prst="roundRect">
            <a:avLst>
              <a:gd name="adj" fmla="val 5292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" name="PT7">
            <a:hlinkClick r:id="" action="ppaction://media"/>
            <a:extLst>
              <a:ext uri="{FF2B5EF4-FFF2-40B4-BE49-F238E27FC236}">
                <a16:creationId xmlns:a16="http://schemas.microsoft.com/office/drawing/2014/main" id="{34A85B3A-3FB1-476E-AF6E-7B518A8C97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9583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39665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63906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Função </a:t>
            </a:r>
            <a:r>
              <a:rPr lang="pt-BR" sz="4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generateAudioFeatures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1011E2-0082-42DE-BBB1-ED5C45212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5" t="3472" r="3547" b="1470"/>
          <a:stretch/>
        </p:blipFill>
        <p:spPr>
          <a:xfrm>
            <a:off x="1280161" y="1361440"/>
            <a:ext cx="9306560" cy="4826000"/>
          </a:xfrm>
          <a:prstGeom prst="roundRect">
            <a:avLst>
              <a:gd name="adj" fmla="val 4459"/>
            </a:avLst>
          </a:prstGeom>
        </p:spPr>
      </p:pic>
      <p:pic>
        <p:nvPicPr>
          <p:cNvPr id="6" name="PT8">
            <a:hlinkClick r:id="" action="ppaction://media"/>
            <a:extLst>
              <a:ext uri="{FF2B5EF4-FFF2-40B4-BE49-F238E27FC236}">
                <a16:creationId xmlns:a16="http://schemas.microsoft.com/office/drawing/2014/main" id="{7D0EB3C8-C5AE-49A6-ADE9-5818E6A1435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0" end="67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1113" y="6594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43696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530352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Classificação de Gênero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</a:t>
            </a:r>
            <a:endParaRPr lang="en-US" sz="4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22A4E1-E4D9-4F51-9111-FD4AA2836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4" t="6759" r="2441" b="5572"/>
          <a:stretch/>
        </p:blipFill>
        <p:spPr>
          <a:xfrm>
            <a:off x="2153920" y="1513839"/>
            <a:ext cx="7559041" cy="4500881"/>
          </a:xfrm>
          <a:prstGeom prst="roundRect">
            <a:avLst>
              <a:gd name="adj" fmla="val 4991"/>
            </a:avLst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" name="PT9">
            <a:hlinkClick r:id="" action="ppaction://media"/>
            <a:extLst>
              <a:ext uri="{FF2B5EF4-FFF2-40B4-BE49-F238E27FC236}">
                <a16:creationId xmlns:a16="http://schemas.microsoft.com/office/drawing/2014/main" id="{B1158741-66EF-437E-99D8-1804002E5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7913" y="646176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94503"/>
      </p:ext>
    </p:extLst>
  </p:cSld>
  <p:clrMapOvr>
    <a:masterClrMapping/>
  </p:clrMapOvr>
  <p:transition spd="med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5EF-43B9-4FEF-8442-3B97755479E1}"/>
              </a:ext>
            </a:extLst>
          </p:cNvPr>
          <p:cNvSpPr txBox="1"/>
          <p:nvPr/>
        </p:nvSpPr>
        <p:spPr>
          <a:xfrm>
            <a:off x="0" y="218333"/>
            <a:ext cx="5831840" cy="841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Classificadores de Emoção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883591-A166-45F8-B934-F54ABD1E7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" t="689"/>
          <a:stretch/>
        </p:blipFill>
        <p:spPr>
          <a:xfrm>
            <a:off x="330200" y="1701800"/>
            <a:ext cx="5501640" cy="4389120"/>
          </a:xfrm>
          <a:prstGeom prst="roundRect">
            <a:avLst>
              <a:gd name="adj" fmla="val 5173"/>
            </a:avLst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123FAF-4BE6-4564-9C6F-8D2B26F0B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4"/>
          <a:stretch/>
        </p:blipFill>
        <p:spPr>
          <a:xfrm>
            <a:off x="6136640" y="1572260"/>
            <a:ext cx="5725160" cy="4648200"/>
          </a:xfrm>
          <a:prstGeom prst="roundRect">
            <a:avLst>
              <a:gd name="adj" fmla="val 5957"/>
            </a:avLst>
          </a:prstGeom>
        </p:spPr>
      </p:pic>
      <p:pic>
        <p:nvPicPr>
          <p:cNvPr id="14" name="PT10">
            <a:hlinkClick r:id="" action="ppaction://media"/>
            <a:extLst>
              <a:ext uri="{FF2B5EF4-FFF2-40B4-BE49-F238E27FC236}">
                <a16:creationId xmlns:a16="http://schemas.microsoft.com/office/drawing/2014/main" id="{6D8C685A-89C8-4A86-9C48-ED34737A2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60493"/>
      </p:ext>
    </p:extLst>
  </p:cSld>
  <p:clrMapOvr>
    <a:masterClrMapping/>
  </p:clrMapOvr>
  <p:transition spd="med" advClick="0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_2SEEDS">
      <a:dk1>
        <a:srgbClr val="000000"/>
      </a:dk1>
      <a:lt1>
        <a:srgbClr val="FFFFFF"/>
      </a:lt1>
      <a:dk2>
        <a:srgbClr val="1E2E35"/>
      </a:dk2>
      <a:lt2>
        <a:srgbClr val="E8E6E2"/>
      </a:lt2>
      <a:accent1>
        <a:srgbClr val="365FB6"/>
      </a:accent1>
      <a:accent2>
        <a:srgbClr val="48A7C8"/>
      </a:accent2>
      <a:accent3>
        <a:srgbClr val="5448C8"/>
      </a:accent3>
      <a:accent4>
        <a:srgbClr val="B63688"/>
      </a:accent4>
      <a:accent5>
        <a:srgbClr val="C84864"/>
      </a:accent5>
      <a:accent6>
        <a:srgbClr val="B64F36"/>
      </a:accent6>
      <a:hlink>
        <a:srgbClr val="BF3FA8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128</Words>
  <Application>Microsoft Office PowerPoint</Application>
  <PresentationFormat>Widescreen</PresentationFormat>
  <Paragraphs>36</Paragraphs>
  <Slides>21</Slides>
  <Notes>0</Notes>
  <HiddenSlides>0</HiddenSlides>
  <MMClips>25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Georgia Pro Cond Light</vt:lpstr>
      <vt:lpstr>Speak Pro</vt:lpstr>
      <vt:lpstr>Wingdings</vt:lpstr>
      <vt:lpstr>Wingdings 2</vt:lpstr>
      <vt:lpstr>SlateVTI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Oliveira</dc:creator>
  <cp:lastModifiedBy>David Oliveira</cp:lastModifiedBy>
  <cp:revision>16</cp:revision>
  <dcterms:created xsi:type="dcterms:W3CDTF">2020-12-06T18:08:35Z</dcterms:created>
  <dcterms:modified xsi:type="dcterms:W3CDTF">2020-12-06T22:44:20Z</dcterms:modified>
</cp:coreProperties>
</file>